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9" r:id="rId3"/>
    <p:sldId id="260" r:id="rId4"/>
    <p:sldId id="261" r:id="rId5"/>
    <p:sldId id="262" r:id="rId6"/>
    <p:sldId id="264" r:id="rId7"/>
    <p:sldId id="265" r:id="rId8"/>
    <p:sldId id="266" r:id="rId9"/>
    <p:sldId id="267" r:id="rId10"/>
    <p:sldId id="263" r:id="rId11"/>
    <p:sldId id="268"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2508D-0172-4B61-8D0D-89C86DE48D65}" type="datetimeFigureOut">
              <a:rPr lang="en-IN" smtClean="0"/>
              <a:t>21-04-2024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B1D9F-F6D5-4E18-983F-BDD8B47C3420}" type="slidenum">
              <a:rPr lang="en-IN" smtClean="0"/>
              <a:t>‹#›</a:t>
            </a:fld>
            <a:endParaRPr lang="en-IN"/>
          </a:p>
        </p:txBody>
      </p:sp>
    </p:spTree>
    <p:extLst>
      <p:ext uri="{BB962C8B-B14F-4D97-AF65-F5344CB8AC3E}">
        <p14:creationId xmlns:p14="http://schemas.microsoft.com/office/powerpoint/2010/main" val="410060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472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Foley art is a fascinating technique within sound design that adds a layer of realism and immersion to the animation. Foley artists are like sound magicians who use everyday objects and props to recreate specific sound effects for actions and movements within the animation. From crinkling cellophane to mimic footsteps on snow, to using celery stalks to create the sound of breaking bones, the possibilities are endless. Foley artists rely on their creativity, resourcefulness, and understanding of sound to bring the animation to life through these meticulously crafted sound effects. Imagine a scene where a character walks through a snowy forest. A foley artist might use crinkling cellophane to create the sound of footsteps crunching in the snow. Or, for a scene with a fight sequence, they might use celery stalks or carrots to create the sickening snap of breaking bones. Foley art adds a layer of detail and realism that can make all the difference in the final product.</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2149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In conclusion, recording in computer animation goes far beyond simply capturing visuals. It's a multifaceted process that combines various methods to capture movement, sound, and the subtle nuances of human emotion. From keyframe animation and motion capture to voice acting, sound design, and music composition, each recording technique plays a crucial role in bringing a story and its characters to life. By effectively utilizing these recording methods, animators can create captivating stories that resonate with audiences and leave a lasting impression. Effective recording techniques are the foundation of creating believable and engaging characters, setting the emotional tone for each scene, and ultimately, weaving a story that connects with viewers on a deeper level. The next time you watch an animated film, take a moment to appreciate the incredible work that goes into the recording process. It's a true collaboration between animators, actors, sound designers, and composers, all working together to create a magical and immersive experience.</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1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47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Welcome to this presentation on the methods of recording in computer animation! In the world of animation, bringing characters and stories to life goes beyond just creating stunning visuals. Recording plays a crucial role in capturing movement, sound, and other elements that breathe life into the animation. This presentation will explore the various techniques used to record different aspects of computer animation.</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05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Keyframe animation is a cornerstone technique used in various animation software. Animators set key poses, which are defining moments in an animation sequence, for a character or object at specific points in the timeline. The software then calculates and fills in the in-between frames, creating a smooth flow of movement between the keyframes. This method allows for precise control over the animation's timing and pacing.</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707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Motion capture technology revolutionized the animation industry by enabling the recording of real human movement. Actors wear special suits embedded with reflective markers, and their movements are tracked by a network of high-speed cameras within a studio environment. The captured data is then applied to a digital character's skeleton, allowing the animation to realistically mimic the recorded performance. This method is particularly useful for animating complex actions and emotions.</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919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Facial animation goes beyond just moving a character's mouth in sync with dialogue. It's about capturing the subtle nuances of human expressions that convey emotions and connect with viewers. Specialized animation software and techniques like blend shapes (predefined facial expressions), morph targets (transitioning between shapes), and muscle simulation are employed to create lifelike facial movements. These methods enable animators to express a wide range of emotions through the character's face, enhancing the storytelling aspect of the animation.</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1417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Lip syncing is crucial for creating a believable and engaging experience in animated films and media. Animators employ various techniques to ensure the character's mouth movements are synchronized with the spoken dialogue. This can involve using audio waveforms or phonetic tools that analyze the sounds and translate them into corresponding mouth actions. Advanced lip-syncing technologies can even capture subtle details like breathing and tongue movement, further enhancing the realism of the character's speech.</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846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Voice acting plays a vital role in storytelling and character development in animation. Voice actors bring characters to life by delivering engaging and believable dialogue, narration, and even sound effects. They breathe personality into the characters, allowing viewers to connect with them on an emotional level. Additionally, sound design encompasses the creation of the entire sounds</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287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Foley art is a fascinating technique within sound design that adds a layer of realism and immersion to the animation. Foley artists are like sound magicians who use everyday objects and props to recreate specific sound effects for actions and movements within the animation. From crinkling cellophane to mimic footsteps on snow, to using celery stalks to create the sound of breaking bones, the possibilities are endless. Foley artists rely on their creativity, resourcefulness, and understanding of sound to bring the animation to life through these meticulously crafted sound effects.</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231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While voice acting plays a crucial role during animation production, ADR (Automated Dialogue Replacement) provides an additional layer of refinement. It's a process where actors re-record their dialogue in a controlled studio environment, separate from the animation production stage. ADR offers several advantages. It allows for cleaner audio recordings free from background noise or imperfections present during initial recording sessions. Additionally, ADR enables actors to fine-tune their performances,</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7841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39D8-B459-F765-E710-084DFBF92A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584944A-DEBE-B784-3293-63754C60D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62A1569-4F6F-B7D0-201B-677E25520D0E}"/>
              </a:ext>
            </a:extLst>
          </p:cNvPr>
          <p:cNvSpPr>
            <a:spLocks noGrp="1"/>
          </p:cNvSpPr>
          <p:nvPr>
            <p:ph type="dt" sz="half" idx="10"/>
          </p:nvPr>
        </p:nvSpPr>
        <p:spPr/>
        <p:txBody>
          <a:bodyPr/>
          <a:lstStyle/>
          <a:p>
            <a:r>
              <a:rPr lang="en-US"/>
              <a:t>21/04/2024</a:t>
            </a:r>
            <a:endParaRPr lang="en-IN"/>
          </a:p>
        </p:txBody>
      </p:sp>
      <p:sp>
        <p:nvSpPr>
          <p:cNvPr id="5" name="Footer Placeholder 4">
            <a:extLst>
              <a:ext uri="{FF2B5EF4-FFF2-40B4-BE49-F238E27FC236}">
                <a16:creationId xmlns:a16="http://schemas.microsoft.com/office/drawing/2014/main" id="{7BF457A2-9BA5-D345-A701-B40F8A3C7477}"/>
              </a:ext>
            </a:extLst>
          </p:cNvPr>
          <p:cNvSpPr>
            <a:spLocks noGrp="1"/>
          </p:cNvSpPr>
          <p:nvPr>
            <p:ph type="ftr" sz="quarter" idx="11"/>
          </p:nvPr>
        </p:nvSpPr>
        <p:spPr/>
        <p:txBody>
          <a:bodyPr/>
          <a:lstStyle/>
          <a:p>
            <a:r>
              <a:rPr lang="en-US"/>
              <a:t>INTRODUCTION TO COMPUTER ANIMATION /K.SANGEETHA/GCD/SNSRCAS</a:t>
            </a:r>
            <a:endParaRPr lang="en-IN"/>
          </a:p>
        </p:txBody>
      </p:sp>
      <p:sp>
        <p:nvSpPr>
          <p:cNvPr id="6" name="Slide Number Placeholder 5">
            <a:extLst>
              <a:ext uri="{FF2B5EF4-FFF2-40B4-BE49-F238E27FC236}">
                <a16:creationId xmlns:a16="http://schemas.microsoft.com/office/drawing/2014/main" id="{A5CF1EE6-D2D6-05A8-635B-97F6C7D39F23}"/>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154320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EE06-D508-8B43-24FA-D60827E8C80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C4E3953-E687-6E6A-0210-95A780EE41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62B953E-EF4F-B0A0-F858-6435517235D3}"/>
              </a:ext>
            </a:extLst>
          </p:cNvPr>
          <p:cNvSpPr>
            <a:spLocks noGrp="1"/>
          </p:cNvSpPr>
          <p:nvPr>
            <p:ph type="dt" sz="half" idx="10"/>
          </p:nvPr>
        </p:nvSpPr>
        <p:spPr/>
        <p:txBody>
          <a:bodyPr/>
          <a:lstStyle/>
          <a:p>
            <a:r>
              <a:rPr lang="en-US"/>
              <a:t>21/04/2024</a:t>
            </a:r>
            <a:endParaRPr lang="en-IN"/>
          </a:p>
        </p:txBody>
      </p:sp>
      <p:sp>
        <p:nvSpPr>
          <p:cNvPr id="5" name="Footer Placeholder 4">
            <a:extLst>
              <a:ext uri="{FF2B5EF4-FFF2-40B4-BE49-F238E27FC236}">
                <a16:creationId xmlns:a16="http://schemas.microsoft.com/office/drawing/2014/main" id="{90F3BD75-89F2-47FE-AC54-4E7D99868343}"/>
              </a:ext>
            </a:extLst>
          </p:cNvPr>
          <p:cNvSpPr>
            <a:spLocks noGrp="1"/>
          </p:cNvSpPr>
          <p:nvPr>
            <p:ph type="ftr" sz="quarter" idx="11"/>
          </p:nvPr>
        </p:nvSpPr>
        <p:spPr/>
        <p:txBody>
          <a:bodyPr/>
          <a:lstStyle/>
          <a:p>
            <a:r>
              <a:rPr lang="en-US"/>
              <a:t>INTRODUCTION TO COMPUTER ANIMATION /K.SANGEETHA/GCD/SNSRCAS</a:t>
            </a:r>
            <a:endParaRPr lang="en-IN"/>
          </a:p>
        </p:txBody>
      </p:sp>
      <p:sp>
        <p:nvSpPr>
          <p:cNvPr id="6" name="Slide Number Placeholder 5">
            <a:extLst>
              <a:ext uri="{FF2B5EF4-FFF2-40B4-BE49-F238E27FC236}">
                <a16:creationId xmlns:a16="http://schemas.microsoft.com/office/drawing/2014/main" id="{B7B864ED-7F19-AE3B-0A2A-224F4A992436}"/>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377758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9A6D23-35FA-A11C-43FF-26AFC1AF39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EC1A80B-A99C-3515-A74B-8CF2609C5A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2DE71B-75F7-D5BD-C56F-C425ACB522AF}"/>
              </a:ext>
            </a:extLst>
          </p:cNvPr>
          <p:cNvSpPr>
            <a:spLocks noGrp="1"/>
          </p:cNvSpPr>
          <p:nvPr>
            <p:ph type="dt" sz="half" idx="10"/>
          </p:nvPr>
        </p:nvSpPr>
        <p:spPr/>
        <p:txBody>
          <a:bodyPr/>
          <a:lstStyle/>
          <a:p>
            <a:r>
              <a:rPr lang="en-US"/>
              <a:t>21/04/2024</a:t>
            </a:r>
            <a:endParaRPr lang="en-IN"/>
          </a:p>
        </p:txBody>
      </p:sp>
      <p:sp>
        <p:nvSpPr>
          <p:cNvPr id="5" name="Footer Placeholder 4">
            <a:extLst>
              <a:ext uri="{FF2B5EF4-FFF2-40B4-BE49-F238E27FC236}">
                <a16:creationId xmlns:a16="http://schemas.microsoft.com/office/drawing/2014/main" id="{5DBFE0EE-F7EE-6B0A-801A-D509ED9F2864}"/>
              </a:ext>
            </a:extLst>
          </p:cNvPr>
          <p:cNvSpPr>
            <a:spLocks noGrp="1"/>
          </p:cNvSpPr>
          <p:nvPr>
            <p:ph type="ftr" sz="quarter" idx="11"/>
          </p:nvPr>
        </p:nvSpPr>
        <p:spPr/>
        <p:txBody>
          <a:bodyPr/>
          <a:lstStyle/>
          <a:p>
            <a:r>
              <a:rPr lang="en-US"/>
              <a:t>INTRODUCTION TO COMPUTER ANIMATION /K.SANGEETHA/GCD/SNSRCAS</a:t>
            </a:r>
            <a:endParaRPr lang="en-IN"/>
          </a:p>
        </p:txBody>
      </p:sp>
      <p:sp>
        <p:nvSpPr>
          <p:cNvPr id="6" name="Slide Number Placeholder 5">
            <a:extLst>
              <a:ext uri="{FF2B5EF4-FFF2-40B4-BE49-F238E27FC236}">
                <a16:creationId xmlns:a16="http://schemas.microsoft.com/office/drawing/2014/main" id="{92971670-9B92-A3A7-FADE-6FFE900562EE}"/>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152687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7BA55-262A-3A0E-7249-9EE924FBECE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D090BEA-E0A9-67A6-7149-D9245669C0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27FBC39-7AD9-B4E9-8398-90DC7F3C0157}"/>
              </a:ext>
            </a:extLst>
          </p:cNvPr>
          <p:cNvSpPr>
            <a:spLocks noGrp="1"/>
          </p:cNvSpPr>
          <p:nvPr>
            <p:ph type="dt" sz="half" idx="10"/>
          </p:nvPr>
        </p:nvSpPr>
        <p:spPr/>
        <p:txBody>
          <a:bodyPr/>
          <a:lstStyle/>
          <a:p>
            <a:r>
              <a:rPr lang="en-US"/>
              <a:t>21/04/2024</a:t>
            </a:r>
            <a:endParaRPr lang="en-IN"/>
          </a:p>
        </p:txBody>
      </p:sp>
      <p:sp>
        <p:nvSpPr>
          <p:cNvPr id="5" name="Footer Placeholder 4">
            <a:extLst>
              <a:ext uri="{FF2B5EF4-FFF2-40B4-BE49-F238E27FC236}">
                <a16:creationId xmlns:a16="http://schemas.microsoft.com/office/drawing/2014/main" id="{6EFD6939-0C60-B0E5-0227-4E30EF3032BC}"/>
              </a:ext>
            </a:extLst>
          </p:cNvPr>
          <p:cNvSpPr>
            <a:spLocks noGrp="1"/>
          </p:cNvSpPr>
          <p:nvPr>
            <p:ph type="ftr" sz="quarter" idx="11"/>
          </p:nvPr>
        </p:nvSpPr>
        <p:spPr/>
        <p:txBody>
          <a:bodyPr/>
          <a:lstStyle/>
          <a:p>
            <a:r>
              <a:rPr lang="en-US"/>
              <a:t>INTRODUCTION TO COMPUTER ANIMATION /K.SANGEETHA/GCD/SNSRCAS</a:t>
            </a:r>
            <a:endParaRPr lang="en-IN"/>
          </a:p>
        </p:txBody>
      </p:sp>
      <p:sp>
        <p:nvSpPr>
          <p:cNvPr id="6" name="Slide Number Placeholder 5">
            <a:extLst>
              <a:ext uri="{FF2B5EF4-FFF2-40B4-BE49-F238E27FC236}">
                <a16:creationId xmlns:a16="http://schemas.microsoft.com/office/drawing/2014/main" id="{A84D547A-5CD8-2A79-9818-9443F877F104}"/>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81482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FE15-2B42-56A0-3533-DFF36CA22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3EEEEA4-4071-6BB4-847A-3815FE8526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F2B6F1-B695-E34A-27C9-EB6F85E5F597}"/>
              </a:ext>
            </a:extLst>
          </p:cNvPr>
          <p:cNvSpPr>
            <a:spLocks noGrp="1"/>
          </p:cNvSpPr>
          <p:nvPr>
            <p:ph type="dt" sz="half" idx="10"/>
          </p:nvPr>
        </p:nvSpPr>
        <p:spPr/>
        <p:txBody>
          <a:bodyPr/>
          <a:lstStyle/>
          <a:p>
            <a:r>
              <a:rPr lang="en-US"/>
              <a:t>21/04/2024</a:t>
            </a:r>
            <a:endParaRPr lang="en-IN"/>
          </a:p>
        </p:txBody>
      </p:sp>
      <p:sp>
        <p:nvSpPr>
          <p:cNvPr id="5" name="Footer Placeholder 4">
            <a:extLst>
              <a:ext uri="{FF2B5EF4-FFF2-40B4-BE49-F238E27FC236}">
                <a16:creationId xmlns:a16="http://schemas.microsoft.com/office/drawing/2014/main" id="{5366242A-5DE3-C50E-94A9-4F6FFEE9FC6D}"/>
              </a:ext>
            </a:extLst>
          </p:cNvPr>
          <p:cNvSpPr>
            <a:spLocks noGrp="1"/>
          </p:cNvSpPr>
          <p:nvPr>
            <p:ph type="ftr" sz="quarter" idx="11"/>
          </p:nvPr>
        </p:nvSpPr>
        <p:spPr/>
        <p:txBody>
          <a:bodyPr/>
          <a:lstStyle/>
          <a:p>
            <a:r>
              <a:rPr lang="en-US"/>
              <a:t>INTRODUCTION TO COMPUTER ANIMATION /K.SANGEETHA/GCD/SNSRCAS</a:t>
            </a:r>
            <a:endParaRPr lang="en-IN"/>
          </a:p>
        </p:txBody>
      </p:sp>
      <p:sp>
        <p:nvSpPr>
          <p:cNvPr id="6" name="Slide Number Placeholder 5">
            <a:extLst>
              <a:ext uri="{FF2B5EF4-FFF2-40B4-BE49-F238E27FC236}">
                <a16:creationId xmlns:a16="http://schemas.microsoft.com/office/drawing/2014/main" id="{308A3C7C-9598-BEA3-D664-D4C18D8B54F6}"/>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29993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2F26-FF16-F18C-79E7-784BF7CC2D5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7BAB259-A904-C7C4-26AE-B743FAF11C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76A8F36-427D-459D-0391-17869DB0D0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B86FD89-E20F-7CD5-2089-24068AA7A03B}"/>
              </a:ext>
            </a:extLst>
          </p:cNvPr>
          <p:cNvSpPr>
            <a:spLocks noGrp="1"/>
          </p:cNvSpPr>
          <p:nvPr>
            <p:ph type="dt" sz="half" idx="10"/>
          </p:nvPr>
        </p:nvSpPr>
        <p:spPr/>
        <p:txBody>
          <a:bodyPr/>
          <a:lstStyle/>
          <a:p>
            <a:r>
              <a:rPr lang="en-US"/>
              <a:t>21/04/2024</a:t>
            </a:r>
            <a:endParaRPr lang="en-IN"/>
          </a:p>
        </p:txBody>
      </p:sp>
      <p:sp>
        <p:nvSpPr>
          <p:cNvPr id="6" name="Footer Placeholder 5">
            <a:extLst>
              <a:ext uri="{FF2B5EF4-FFF2-40B4-BE49-F238E27FC236}">
                <a16:creationId xmlns:a16="http://schemas.microsoft.com/office/drawing/2014/main" id="{4943FE84-B5EF-8AF4-096B-F230C5F104AF}"/>
              </a:ext>
            </a:extLst>
          </p:cNvPr>
          <p:cNvSpPr>
            <a:spLocks noGrp="1"/>
          </p:cNvSpPr>
          <p:nvPr>
            <p:ph type="ftr" sz="quarter" idx="11"/>
          </p:nvPr>
        </p:nvSpPr>
        <p:spPr/>
        <p:txBody>
          <a:bodyPr/>
          <a:lstStyle/>
          <a:p>
            <a:r>
              <a:rPr lang="en-US"/>
              <a:t>INTRODUCTION TO COMPUTER ANIMATION /K.SANGEETHA/GCD/SNSRCAS</a:t>
            </a:r>
            <a:endParaRPr lang="en-IN"/>
          </a:p>
        </p:txBody>
      </p:sp>
      <p:sp>
        <p:nvSpPr>
          <p:cNvPr id="7" name="Slide Number Placeholder 6">
            <a:extLst>
              <a:ext uri="{FF2B5EF4-FFF2-40B4-BE49-F238E27FC236}">
                <a16:creationId xmlns:a16="http://schemas.microsoft.com/office/drawing/2014/main" id="{8A9D663F-A411-78DD-1432-1796EADC56A2}"/>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168710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42B9-3C53-FD62-E82D-06BA6B7BB7C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55CDF63-DCBB-30CE-BC63-E5EF06810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D6952C-9D5D-12E6-AA11-E3E57610F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FDCF52E-5B99-46CF-A47B-6A7D9FEC06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F0D9F-C501-F491-EB7C-0C94B997C4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98EEAE1-B27A-7809-453F-517B09BED2CB}"/>
              </a:ext>
            </a:extLst>
          </p:cNvPr>
          <p:cNvSpPr>
            <a:spLocks noGrp="1"/>
          </p:cNvSpPr>
          <p:nvPr>
            <p:ph type="dt" sz="half" idx="10"/>
          </p:nvPr>
        </p:nvSpPr>
        <p:spPr/>
        <p:txBody>
          <a:bodyPr/>
          <a:lstStyle/>
          <a:p>
            <a:r>
              <a:rPr lang="en-US"/>
              <a:t>21/04/2024</a:t>
            </a:r>
            <a:endParaRPr lang="en-IN"/>
          </a:p>
        </p:txBody>
      </p:sp>
      <p:sp>
        <p:nvSpPr>
          <p:cNvPr id="8" name="Footer Placeholder 7">
            <a:extLst>
              <a:ext uri="{FF2B5EF4-FFF2-40B4-BE49-F238E27FC236}">
                <a16:creationId xmlns:a16="http://schemas.microsoft.com/office/drawing/2014/main" id="{26688460-8AA3-DB91-C14D-043DC3AD0077}"/>
              </a:ext>
            </a:extLst>
          </p:cNvPr>
          <p:cNvSpPr>
            <a:spLocks noGrp="1"/>
          </p:cNvSpPr>
          <p:nvPr>
            <p:ph type="ftr" sz="quarter" idx="11"/>
          </p:nvPr>
        </p:nvSpPr>
        <p:spPr/>
        <p:txBody>
          <a:bodyPr/>
          <a:lstStyle/>
          <a:p>
            <a:r>
              <a:rPr lang="en-US"/>
              <a:t>INTRODUCTION TO COMPUTER ANIMATION /K.SANGEETHA/GCD/SNSRCAS</a:t>
            </a:r>
            <a:endParaRPr lang="en-IN"/>
          </a:p>
        </p:txBody>
      </p:sp>
      <p:sp>
        <p:nvSpPr>
          <p:cNvPr id="9" name="Slide Number Placeholder 8">
            <a:extLst>
              <a:ext uri="{FF2B5EF4-FFF2-40B4-BE49-F238E27FC236}">
                <a16:creationId xmlns:a16="http://schemas.microsoft.com/office/drawing/2014/main" id="{D9144E14-0984-7B7F-7A9B-800B4F7742B0}"/>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168841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24FB-87C8-E3DE-459C-1DEE8717E47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3FC7D33-45B9-69BB-9604-F3AB35258151}"/>
              </a:ext>
            </a:extLst>
          </p:cNvPr>
          <p:cNvSpPr>
            <a:spLocks noGrp="1"/>
          </p:cNvSpPr>
          <p:nvPr>
            <p:ph type="dt" sz="half" idx="10"/>
          </p:nvPr>
        </p:nvSpPr>
        <p:spPr/>
        <p:txBody>
          <a:bodyPr/>
          <a:lstStyle/>
          <a:p>
            <a:r>
              <a:rPr lang="en-US"/>
              <a:t>21/04/2024</a:t>
            </a:r>
            <a:endParaRPr lang="en-IN"/>
          </a:p>
        </p:txBody>
      </p:sp>
      <p:sp>
        <p:nvSpPr>
          <p:cNvPr id="4" name="Footer Placeholder 3">
            <a:extLst>
              <a:ext uri="{FF2B5EF4-FFF2-40B4-BE49-F238E27FC236}">
                <a16:creationId xmlns:a16="http://schemas.microsoft.com/office/drawing/2014/main" id="{932D8794-BD12-ED5F-DC79-8DC2056A5BDF}"/>
              </a:ext>
            </a:extLst>
          </p:cNvPr>
          <p:cNvSpPr>
            <a:spLocks noGrp="1"/>
          </p:cNvSpPr>
          <p:nvPr>
            <p:ph type="ftr" sz="quarter" idx="11"/>
          </p:nvPr>
        </p:nvSpPr>
        <p:spPr/>
        <p:txBody>
          <a:bodyPr/>
          <a:lstStyle/>
          <a:p>
            <a:r>
              <a:rPr lang="en-US"/>
              <a:t>INTRODUCTION TO COMPUTER ANIMATION /K.SANGEETHA/GCD/SNSRCAS</a:t>
            </a:r>
            <a:endParaRPr lang="en-IN"/>
          </a:p>
        </p:txBody>
      </p:sp>
      <p:sp>
        <p:nvSpPr>
          <p:cNvPr id="5" name="Slide Number Placeholder 4">
            <a:extLst>
              <a:ext uri="{FF2B5EF4-FFF2-40B4-BE49-F238E27FC236}">
                <a16:creationId xmlns:a16="http://schemas.microsoft.com/office/drawing/2014/main" id="{B3BAAC24-4AD1-56A2-9E84-4148B827BE90}"/>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209622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9DD84A-856A-4BB4-528B-B69CE89021B4}"/>
              </a:ext>
            </a:extLst>
          </p:cNvPr>
          <p:cNvSpPr>
            <a:spLocks noGrp="1"/>
          </p:cNvSpPr>
          <p:nvPr>
            <p:ph type="dt" sz="half" idx="10"/>
          </p:nvPr>
        </p:nvSpPr>
        <p:spPr/>
        <p:txBody>
          <a:bodyPr/>
          <a:lstStyle/>
          <a:p>
            <a:r>
              <a:rPr lang="en-US"/>
              <a:t>21/04/2024</a:t>
            </a:r>
            <a:endParaRPr lang="en-IN"/>
          </a:p>
        </p:txBody>
      </p:sp>
      <p:sp>
        <p:nvSpPr>
          <p:cNvPr id="3" name="Footer Placeholder 2">
            <a:extLst>
              <a:ext uri="{FF2B5EF4-FFF2-40B4-BE49-F238E27FC236}">
                <a16:creationId xmlns:a16="http://schemas.microsoft.com/office/drawing/2014/main" id="{B8ED2B21-CF47-595C-D8FE-AAF216BF249E}"/>
              </a:ext>
            </a:extLst>
          </p:cNvPr>
          <p:cNvSpPr>
            <a:spLocks noGrp="1"/>
          </p:cNvSpPr>
          <p:nvPr>
            <p:ph type="ftr" sz="quarter" idx="11"/>
          </p:nvPr>
        </p:nvSpPr>
        <p:spPr/>
        <p:txBody>
          <a:bodyPr/>
          <a:lstStyle/>
          <a:p>
            <a:r>
              <a:rPr lang="en-US"/>
              <a:t>INTRODUCTION TO COMPUTER ANIMATION /K.SANGEETHA/GCD/SNSRCAS</a:t>
            </a:r>
            <a:endParaRPr lang="en-IN"/>
          </a:p>
        </p:txBody>
      </p:sp>
      <p:sp>
        <p:nvSpPr>
          <p:cNvPr id="4" name="Slide Number Placeholder 3">
            <a:extLst>
              <a:ext uri="{FF2B5EF4-FFF2-40B4-BE49-F238E27FC236}">
                <a16:creationId xmlns:a16="http://schemas.microsoft.com/office/drawing/2014/main" id="{4A0C732D-C02F-2F79-3AF9-7F4B80D2F25F}"/>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160435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0572-634C-9B21-3E94-C1982D963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BBE00D2-9B38-C668-B018-6DB0DBEA46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F12D139-7CC8-310A-57EA-1A044D7A4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85B4A-F525-4D8E-5F7E-22C75C0C0A8C}"/>
              </a:ext>
            </a:extLst>
          </p:cNvPr>
          <p:cNvSpPr>
            <a:spLocks noGrp="1"/>
          </p:cNvSpPr>
          <p:nvPr>
            <p:ph type="dt" sz="half" idx="10"/>
          </p:nvPr>
        </p:nvSpPr>
        <p:spPr/>
        <p:txBody>
          <a:bodyPr/>
          <a:lstStyle/>
          <a:p>
            <a:r>
              <a:rPr lang="en-US"/>
              <a:t>21/04/2024</a:t>
            </a:r>
            <a:endParaRPr lang="en-IN"/>
          </a:p>
        </p:txBody>
      </p:sp>
      <p:sp>
        <p:nvSpPr>
          <p:cNvPr id="6" name="Footer Placeholder 5">
            <a:extLst>
              <a:ext uri="{FF2B5EF4-FFF2-40B4-BE49-F238E27FC236}">
                <a16:creationId xmlns:a16="http://schemas.microsoft.com/office/drawing/2014/main" id="{B70CDC05-7DB1-2A9A-AAEF-E5D4734D3F05}"/>
              </a:ext>
            </a:extLst>
          </p:cNvPr>
          <p:cNvSpPr>
            <a:spLocks noGrp="1"/>
          </p:cNvSpPr>
          <p:nvPr>
            <p:ph type="ftr" sz="quarter" idx="11"/>
          </p:nvPr>
        </p:nvSpPr>
        <p:spPr/>
        <p:txBody>
          <a:bodyPr/>
          <a:lstStyle/>
          <a:p>
            <a:r>
              <a:rPr lang="en-US"/>
              <a:t>INTRODUCTION TO COMPUTER ANIMATION /K.SANGEETHA/GCD/SNSRCAS</a:t>
            </a:r>
            <a:endParaRPr lang="en-IN"/>
          </a:p>
        </p:txBody>
      </p:sp>
      <p:sp>
        <p:nvSpPr>
          <p:cNvPr id="7" name="Slide Number Placeholder 6">
            <a:extLst>
              <a:ext uri="{FF2B5EF4-FFF2-40B4-BE49-F238E27FC236}">
                <a16:creationId xmlns:a16="http://schemas.microsoft.com/office/drawing/2014/main" id="{38DC0D53-BE07-6E45-8053-838FA5C6FA14}"/>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252409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C12A-6976-9015-3C25-95CFBC451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072CAAA-0CB6-05CA-EBF1-208D3C60AE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20A6F8A-2E2E-C53D-49EB-9DE00640D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124E26-E0D3-6E17-60CE-62E3A9937029}"/>
              </a:ext>
            </a:extLst>
          </p:cNvPr>
          <p:cNvSpPr>
            <a:spLocks noGrp="1"/>
          </p:cNvSpPr>
          <p:nvPr>
            <p:ph type="dt" sz="half" idx="10"/>
          </p:nvPr>
        </p:nvSpPr>
        <p:spPr/>
        <p:txBody>
          <a:bodyPr/>
          <a:lstStyle/>
          <a:p>
            <a:r>
              <a:rPr lang="en-US"/>
              <a:t>21/04/2024</a:t>
            </a:r>
            <a:endParaRPr lang="en-IN"/>
          </a:p>
        </p:txBody>
      </p:sp>
      <p:sp>
        <p:nvSpPr>
          <p:cNvPr id="6" name="Footer Placeholder 5">
            <a:extLst>
              <a:ext uri="{FF2B5EF4-FFF2-40B4-BE49-F238E27FC236}">
                <a16:creationId xmlns:a16="http://schemas.microsoft.com/office/drawing/2014/main" id="{3BC2E631-5334-26F9-3240-15B65D1B8311}"/>
              </a:ext>
            </a:extLst>
          </p:cNvPr>
          <p:cNvSpPr>
            <a:spLocks noGrp="1"/>
          </p:cNvSpPr>
          <p:nvPr>
            <p:ph type="ftr" sz="quarter" idx="11"/>
          </p:nvPr>
        </p:nvSpPr>
        <p:spPr/>
        <p:txBody>
          <a:bodyPr/>
          <a:lstStyle/>
          <a:p>
            <a:r>
              <a:rPr lang="en-US"/>
              <a:t>INTRODUCTION TO COMPUTER ANIMATION /K.SANGEETHA/GCD/SNSRCAS</a:t>
            </a:r>
            <a:endParaRPr lang="en-IN"/>
          </a:p>
        </p:txBody>
      </p:sp>
      <p:sp>
        <p:nvSpPr>
          <p:cNvPr id="7" name="Slide Number Placeholder 6">
            <a:extLst>
              <a:ext uri="{FF2B5EF4-FFF2-40B4-BE49-F238E27FC236}">
                <a16:creationId xmlns:a16="http://schemas.microsoft.com/office/drawing/2014/main" id="{F89ACFE4-22BC-988C-5C59-C05178C07DD1}"/>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34959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A33F8-E96A-D774-74D4-3BFA5AF5E8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80B1825-D304-8CAF-05AD-65A7AFBA8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B14163D-13E4-4240-AA1A-F75788ECD3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21/04/2024</a:t>
            </a:r>
            <a:endParaRPr lang="en-IN"/>
          </a:p>
        </p:txBody>
      </p:sp>
      <p:sp>
        <p:nvSpPr>
          <p:cNvPr id="5" name="Footer Placeholder 4">
            <a:extLst>
              <a:ext uri="{FF2B5EF4-FFF2-40B4-BE49-F238E27FC236}">
                <a16:creationId xmlns:a16="http://schemas.microsoft.com/office/drawing/2014/main" id="{E051A43C-00BB-3A46-05F1-151742604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INTRODUCTION TO COMPUTER ANIMATION /K.SANGEETHA/GCD/SNSRCAS</a:t>
            </a:r>
            <a:endParaRPr lang="en-IN"/>
          </a:p>
        </p:txBody>
      </p:sp>
      <p:sp>
        <p:nvSpPr>
          <p:cNvPr id="6" name="Slide Number Placeholder 5">
            <a:extLst>
              <a:ext uri="{FF2B5EF4-FFF2-40B4-BE49-F238E27FC236}">
                <a16:creationId xmlns:a16="http://schemas.microsoft.com/office/drawing/2014/main" id="{F81C8ED3-0F27-C750-C5D2-9E7E4EBA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32B9C-D3C5-4F61-BAD0-F48CF97C4B77}" type="slidenum">
              <a:rPr lang="en-IN" smtClean="0"/>
              <a:t>‹#›</a:t>
            </a:fld>
            <a:endParaRPr lang="en-IN"/>
          </a:p>
        </p:txBody>
      </p:sp>
    </p:spTree>
    <p:extLst>
      <p:ext uri="{BB962C8B-B14F-4D97-AF65-F5344CB8AC3E}">
        <p14:creationId xmlns:p14="http://schemas.microsoft.com/office/powerpoint/2010/main" val="3855959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Freeform 3"/>
          <p:cNvSpPr/>
          <p:nvPr/>
        </p:nvSpPr>
        <p:spPr>
          <a:xfrm>
            <a:off x="0" y="0"/>
            <a:ext cx="10410092" cy="6856896"/>
          </a:xfrm>
          <a:custGeom>
            <a:avLst/>
            <a:gdLst/>
            <a:ahLst/>
            <a:cxnLst/>
            <a:rect l="l" t="t" r="r" b="b"/>
            <a:pathLst>
              <a:path w="2868730" h="302802">
                <a:moveTo>
                  <a:pt x="0" y="0"/>
                </a:moveTo>
                <a:lnTo>
                  <a:pt x="2868730" y="0"/>
                </a:lnTo>
                <a:lnTo>
                  <a:pt x="2868730" y="302802"/>
                </a:lnTo>
                <a:lnTo>
                  <a:pt x="0" y="302802"/>
                </a:lnTo>
                <a:close/>
              </a:path>
            </a:pathLst>
          </a:custGeom>
          <a:solidFill>
            <a:srgbClr val="72C02C">
              <a:alpha val="80000"/>
            </a:srgbClr>
          </a:solidFill>
        </p:spPr>
      </p:sp>
      <p:sp>
        <p:nvSpPr>
          <p:cNvPr id="91" name="Google Shape;91;p1"/>
          <p:cNvSpPr/>
          <p:nvPr/>
        </p:nvSpPr>
        <p:spPr>
          <a:xfrm>
            <a:off x="11283853" y="1269640"/>
            <a:ext cx="31847" cy="558836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93" name="Google Shape;93;p1"/>
          <p:cNvSpPr/>
          <p:nvPr/>
        </p:nvSpPr>
        <p:spPr>
          <a:xfrm>
            <a:off x="1020726" y="206668"/>
            <a:ext cx="9413359" cy="3508819"/>
          </a:xfrm>
          <a:prstGeom prst="rect">
            <a:avLst/>
          </a:prstGeom>
          <a:noFill/>
          <a:ln>
            <a:noFill/>
          </a:ln>
        </p:spPr>
        <p:txBody>
          <a:bodyPr spcFirstLastPara="1" wrap="square" lIns="60950" tIns="30467" rIns="60950" bIns="30467" anchor="t" anchorCtr="0">
            <a:spAutoFit/>
          </a:bodyPr>
          <a:lstStyle/>
          <a:p>
            <a:pPr algn="ctr"/>
            <a:r>
              <a:rPr lang="en-IN" sz="2267" b="1" dirty="0" err="1">
                <a:solidFill>
                  <a:schemeClr val="dk1"/>
                </a:solidFill>
                <a:latin typeface="Cambria"/>
                <a:ea typeface="Cambria"/>
                <a:sym typeface="Cambria"/>
              </a:rPr>
              <a:t>Dr.</a:t>
            </a:r>
            <a:r>
              <a:rPr lang="en-IN" sz="2267" b="1" dirty="0">
                <a:solidFill>
                  <a:schemeClr val="dk1"/>
                </a:solidFill>
                <a:latin typeface="Cambria"/>
                <a:ea typeface="Cambria"/>
                <a:sym typeface="Cambria"/>
              </a:rPr>
              <a:t> SNS RAJALAKSHMI COLLEGE OF ARTS &amp; SCIENCE (Autonomous)</a:t>
            </a:r>
          </a:p>
          <a:p>
            <a:pPr algn="ctr"/>
            <a:r>
              <a:rPr lang="en-IN" sz="1867" b="1" dirty="0">
                <a:solidFill>
                  <a:schemeClr val="dk1"/>
                </a:solidFill>
                <a:latin typeface="Cambria"/>
                <a:ea typeface="Cambria"/>
                <a:sym typeface="Cambria"/>
              </a:rPr>
              <a:t>Coimbatore -641049</a:t>
            </a:r>
          </a:p>
          <a:p>
            <a:pPr algn="ctr"/>
            <a:endParaRPr lang="en-IN" sz="1867" b="1" dirty="0">
              <a:solidFill>
                <a:schemeClr val="dk1"/>
              </a:solidFill>
              <a:latin typeface="Cambria"/>
              <a:ea typeface="Cambria"/>
              <a:sym typeface="Cambria"/>
            </a:endParaRPr>
          </a:p>
          <a:p>
            <a:pPr algn="ctr"/>
            <a:r>
              <a:rPr lang="en-US" sz="1600" dirty="0">
                <a:solidFill>
                  <a:schemeClr val="dk1"/>
                </a:solidFill>
                <a:latin typeface="Cambria"/>
                <a:ea typeface="Cambria"/>
                <a:cs typeface="Cambria"/>
                <a:sym typeface="Cambria"/>
              </a:rPr>
              <a:t>Accredited by NAAC(Cycle–III) with ‘A+’ Grade</a:t>
            </a:r>
            <a:endParaRPr sz="1200" dirty="0"/>
          </a:p>
          <a:p>
            <a:pPr lvl="0" algn="ctr"/>
            <a:r>
              <a:rPr lang="en-US" sz="1600" dirty="0">
                <a:solidFill>
                  <a:schemeClr val="dk1"/>
                </a:solidFill>
                <a:latin typeface="Cambria"/>
                <a:ea typeface="Cambria"/>
                <a:cs typeface="Cambria"/>
                <a:sym typeface="Cambria"/>
              </a:rPr>
              <a:t>(Recognized by UGC, Approved by AICTE, New Delhi and  </a:t>
            </a:r>
          </a:p>
          <a:p>
            <a:pPr lvl="0" algn="ctr"/>
            <a:r>
              <a:rPr lang="en-US" sz="1600" dirty="0">
                <a:solidFill>
                  <a:schemeClr val="dk1"/>
                </a:solidFill>
                <a:latin typeface="Cambria"/>
                <a:ea typeface="Cambria"/>
                <a:cs typeface="Cambria"/>
                <a:sym typeface="Cambria"/>
              </a:rPr>
              <a:t>Affiliated to Bharathiar University, Coimbatore) </a:t>
            </a:r>
          </a:p>
          <a:p>
            <a:pPr lvl="0" algn="ctr"/>
            <a:endParaRPr lang="en-US" sz="1600" b="1" dirty="0">
              <a:solidFill>
                <a:schemeClr val="dk1"/>
              </a:solidFill>
              <a:latin typeface="Cambria"/>
              <a:ea typeface="Cambria"/>
              <a:cs typeface="Cambria"/>
              <a:sym typeface="Cambria"/>
            </a:endParaRPr>
          </a:p>
          <a:p>
            <a:pPr lvl="0" algn="ctr"/>
            <a:endParaRPr lang="en-US" sz="1600" b="1" dirty="0">
              <a:solidFill>
                <a:schemeClr val="dk1"/>
              </a:solidFill>
              <a:latin typeface="Cambria"/>
              <a:ea typeface="Cambria"/>
              <a:cs typeface="Cambria"/>
              <a:sym typeface="Cambria"/>
            </a:endParaRPr>
          </a:p>
          <a:p>
            <a:pPr algn="ctr"/>
            <a:r>
              <a:rPr lang="en-US" sz="2400" b="1" dirty="0">
                <a:solidFill>
                  <a:schemeClr val="dk1"/>
                </a:solidFill>
                <a:latin typeface="Cambria"/>
                <a:ea typeface="Cambria"/>
                <a:cs typeface="Cambria"/>
                <a:sym typeface="Cambria"/>
              </a:rPr>
              <a:t>DEPARTMENT OF COMPUTER SCIENCE (GRAPHICS AND CREATIVE DESIGN)</a:t>
            </a:r>
            <a:endParaRPr sz="1200" dirty="0"/>
          </a:p>
          <a:p>
            <a:pPr algn="ctr"/>
            <a:br>
              <a:rPr lang="en-US" sz="2400" b="1" dirty="0">
                <a:solidFill>
                  <a:schemeClr val="dk1"/>
                </a:solidFill>
                <a:latin typeface="Cambria"/>
                <a:ea typeface="Cambria"/>
                <a:cs typeface="Cambria"/>
                <a:sym typeface="Cambria"/>
              </a:rPr>
            </a:br>
            <a:endParaRPr sz="1200" dirty="0">
              <a:solidFill>
                <a:schemeClr val="dk1"/>
              </a:solidFill>
              <a:latin typeface="Calibri"/>
              <a:ea typeface="Calibri"/>
              <a:cs typeface="Calibri"/>
              <a:sym typeface="Calibri"/>
            </a:endParaRPr>
          </a:p>
        </p:txBody>
      </p:sp>
      <p:sp>
        <p:nvSpPr>
          <p:cNvPr id="94" name="Google Shape;94;p1"/>
          <p:cNvSpPr/>
          <p:nvPr/>
        </p:nvSpPr>
        <p:spPr>
          <a:xfrm>
            <a:off x="1431234" y="3199296"/>
            <a:ext cx="8375374" cy="3811658"/>
          </a:xfrm>
          <a:prstGeom prst="rect">
            <a:avLst/>
          </a:prstGeom>
          <a:noFill/>
          <a:ln>
            <a:noFill/>
          </a:ln>
        </p:spPr>
        <p:txBody>
          <a:bodyPr spcFirstLastPara="1" wrap="square" lIns="60950" tIns="30467" rIns="60950" bIns="30467" anchor="t" anchorCtr="0">
            <a:spAutoFit/>
          </a:bodyPr>
          <a:lstStyle/>
          <a:p>
            <a:pPr algn="ctr"/>
            <a:endParaRPr sz="1867" b="1" dirty="0">
              <a:solidFill>
                <a:schemeClr val="dk1"/>
              </a:solidFill>
              <a:latin typeface="Cambria"/>
              <a:ea typeface="Cambria"/>
              <a:cs typeface="Cambria"/>
              <a:sym typeface="Cambria"/>
            </a:endParaRPr>
          </a:p>
          <a:p>
            <a:pPr algn="ctr"/>
            <a:r>
              <a:rPr lang="en-US" sz="2400" b="1" dirty="0">
                <a:solidFill>
                  <a:schemeClr val="dk1"/>
                </a:solidFill>
                <a:latin typeface="Cambria"/>
                <a:ea typeface="Cambria"/>
                <a:cs typeface="Cambria"/>
                <a:sym typeface="Cambria"/>
              </a:rPr>
              <a:t>COURSE NAME : </a:t>
            </a:r>
            <a:r>
              <a:rPr lang="en-US" sz="2400" dirty="0">
                <a:solidFill>
                  <a:schemeClr val="accent6">
                    <a:lumMod val="50000"/>
                  </a:schemeClr>
                </a:solidFill>
                <a:latin typeface="Algerian" panose="04020705040A02060702" pitchFamily="82" charset="0"/>
              </a:rPr>
              <a:t> </a:t>
            </a:r>
            <a:r>
              <a:rPr lang="en-IN" sz="2400" b="1" dirty="0">
                <a:solidFill>
                  <a:schemeClr val="dk1"/>
                </a:solidFill>
                <a:latin typeface="Cambria"/>
                <a:ea typeface="Cambria"/>
              </a:rPr>
              <a:t>INTRODUCTION TO COMPUTER ANIMATION</a:t>
            </a:r>
            <a:endParaRPr lang="en-US" sz="2400" b="1" dirty="0">
              <a:solidFill>
                <a:schemeClr val="dk1"/>
              </a:solidFill>
              <a:latin typeface="Cambria"/>
              <a:ea typeface="Cambria"/>
            </a:endParaRPr>
          </a:p>
          <a:p>
            <a:pPr algn="ctr"/>
            <a:endParaRPr sz="2400" b="1" dirty="0">
              <a:solidFill>
                <a:schemeClr val="dk1"/>
              </a:solidFill>
              <a:latin typeface="Cambria"/>
              <a:ea typeface="Cambria"/>
              <a:cs typeface="Cambria"/>
              <a:sym typeface="Cambria"/>
            </a:endParaRPr>
          </a:p>
          <a:p>
            <a:pPr algn="ctr"/>
            <a:r>
              <a:rPr lang="en-US" sz="2133" dirty="0">
                <a:solidFill>
                  <a:schemeClr val="dk1"/>
                </a:solidFill>
                <a:latin typeface="Cambria"/>
                <a:ea typeface="Cambria"/>
                <a:cs typeface="Cambria"/>
                <a:sym typeface="Cambria"/>
              </a:rPr>
              <a:t>II YEAR /III SEMESTER</a:t>
            </a:r>
            <a:endParaRPr sz="1200" dirty="0"/>
          </a:p>
          <a:p>
            <a:pPr algn="ctr"/>
            <a:endParaRPr sz="2400" b="1" dirty="0">
              <a:solidFill>
                <a:schemeClr val="dk1"/>
              </a:solidFill>
              <a:latin typeface="Cambria"/>
              <a:ea typeface="Cambria"/>
              <a:cs typeface="Cambria"/>
              <a:sym typeface="Cambria"/>
            </a:endParaRPr>
          </a:p>
          <a:p>
            <a:pPr algn="ctr">
              <a:lnSpc>
                <a:spcPct val="107000"/>
              </a:lnSpc>
              <a:spcAft>
                <a:spcPts val="533"/>
              </a:spcAft>
            </a:pPr>
            <a:r>
              <a:rPr lang="en-US" sz="2400" dirty="0">
                <a:solidFill>
                  <a:schemeClr val="dk1"/>
                </a:solidFill>
                <a:latin typeface="Cambria"/>
                <a:ea typeface="Cambria"/>
                <a:cs typeface="Cambria"/>
                <a:sym typeface="Cambria"/>
              </a:rPr>
              <a:t>Unit I- </a:t>
            </a:r>
            <a:r>
              <a:rPr lang="en-IN" sz="2400" dirty="0">
                <a:solidFill>
                  <a:srgbClr val="7030A0"/>
                </a:solidFill>
                <a:latin typeface="Algerian" panose="04020705040A02060702" pitchFamily="82" charset="0"/>
                <a:ea typeface="Cambria"/>
              </a:rPr>
              <a:t>Methods of Recording </a:t>
            </a:r>
          </a:p>
          <a:p>
            <a:pPr algn="ctr">
              <a:lnSpc>
                <a:spcPct val="107000"/>
              </a:lnSpc>
              <a:spcAft>
                <a:spcPts val="533"/>
              </a:spcAft>
            </a:pPr>
            <a:r>
              <a:rPr lang="en-IN" sz="2400" dirty="0">
                <a:solidFill>
                  <a:srgbClr val="7030A0"/>
                </a:solidFill>
                <a:latin typeface="Algerian" panose="04020705040A02060702" pitchFamily="82" charset="0"/>
                <a:ea typeface="Cambria"/>
              </a:rPr>
              <a:t>  </a:t>
            </a:r>
          </a:p>
          <a:p>
            <a:pPr algn="ctr"/>
            <a:br>
              <a:rPr lang="en-US" sz="2400" dirty="0">
                <a:solidFill>
                  <a:srgbClr val="7030A0"/>
                </a:solidFill>
                <a:latin typeface="Algerian" panose="04020705040A02060702" pitchFamily="82" charset="0"/>
                <a:ea typeface="Cambria"/>
                <a:sym typeface="Cambria"/>
              </a:rPr>
            </a:br>
            <a:endParaRPr sz="2400" dirty="0">
              <a:solidFill>
                <a:srgbClr val="7030A0"/>
              </a:solidFill>
              <a:latin typeface="Algerian" panose="04020705040A02060702" pitchFamily="82" charset="0"/>
              <a:ea typeface="Cambria"/>
              <a:sym typeface="Cambria"/>
            </a:endParaRPr>
          </a:p>
        </p:txBody>
      </p:sp>
      <p:pic>
        <p:nvPicPr>
          <p:cNvPr id="15" name="Google Shape;15;p13"/>
          <p:cNvPicPr preferRelativeResize="0"/>
          <p:nvPr/>
        </p:nvPicPr>
        <p:blipFill rotWithShape="1">
          <a:blip r:embed="rId3">
            <a:alphaModFix/>
          </a:blip>
          <a:srcRect/>
          <a:stretch/>
        </p:blipFill>
        <p:spPr>
          <a:xfrm>
            <a:off x="0" y="283535"/>
            <a:ext cx="1035721" cy="622151"/>
          </a:xfrm>
          <a:prstGeom prst="rect">
            <a:avLst/>
          </a:prstGeom>
          <a:noFill/>
          <a:ln>
            <a:noFill/>
          </a:ln>
        </p:spPr>
      </p:pic>
      <p:sp>
        <p:nvSpPr>
          <p:cNvPr id="2" name="Date Placeholder 1">
            <a:extLst>
              <a:ext uri="{FF2B5EF4-FFF2-40B4-BE49-F238E27FC236}">
                <a16:creationId xmlns:a16="http://schemas.microsoft.com/office/drawing/2014/main" id="{B9CCB720-C7F7-6611-EF22-5B9D5F25465D}"/>
              </a:ext>
            </a:extLst>
          </p:cNvPr>
          <p:cNvSpPr>
            <a:spLocks noGrp="1"/>
          </p:cNvSpPr>
          <p:nvPr>
            <p:ph type="dt" sz="half" idx="10"/>
          </p:nvPr>
        </p:nvSpPr>
        <p:spPr/>
        <p:txBody>
          <a:bodyPr/>
          <a:lstStyle/>
          <a:p>
            <a:r>
              <a:rPr lang="en-US"/>
              <a:t>21/04/2024</a:t>
            </a:r>
            <a:endParaRPr lang="en-IN"/>
          </a:p>
        </p:txBody>
      </p:sp>
      <p:sp>
        <p:nvSpPr>
          <p:cNvPr id="3" name="Footer Placeholder 2">
            <a:extLst>
              <a:ext uri="{FF2B5EF4-FFF2-40B4-BE49-F238E27FC236}">
                <a16:creationId xmlns:a16="http://schemas.microsoft.com/office/drawing/2014/main" id="{5BAFCD16-3801-7245-014D-D01FB4FB1E8E}"/>
              </a:ext>
            </a:extLst>
          </p:cNvPr>
          <p:cNvSpPr>
            <a:spLocks noGrp="1"/>
          </p:cNvSpPr>
          <p:nvPr>
            <p:ph type="ftr" sz="quarter" idx="11"/>
          </p:nvPr>
        </p:nvSpPr>
        <p:spPr/>
        <p:txBody>
          <a:bodyPr/>
          <a:lstStyle/>
          <a:p>
            <a:r>
              <a:rPr lang="en-US"/>
              <a:t>INTRODUCTION TO COMPUTER ANIMATION /K.SANGEETHA/GCD/SNSRCAS</a:t>
            </a:r>
            <a:endParaRPr lang="en-IN"/>
          </a:p>
        </p:txBody>
      </p:sp>
      <p:sp>
        <p:nvSpPr>
          <p:cNvPr id="4" name="Slide Number Placeholder 3">
            <a:extLst>
              <a:ext uri="{FF2B5EF4-FFF2-40B4-BE49-F238E27FC236}">
                <a16:creationId xmlns:a16="http://schemas.microsoft.com/office/drawing/2014/main" id="{E985CEB6-6AC9-16F0-5E91-595928116571}"/>
              </a:ext>
            </a:extLst>
          </p:cNvPr>
          <p:cNvSpPr>
            <a:spLocks noGrp="1"/>
          </p:cNvSpPr>
          <p:nvPr>
            <p:ph type="sldNum" sz="quarter" idx="12"/>
          </p:nvPr>
        </p:nvSpPr>
        <p:spPr/>
        <p:txBody>
          <a:bodyPr/>
          <a:lstStyle/>
          <a:p>
            <a:fld id="{A5032B9C-D3C5-4F61-BAD0-F48CF97C4B77}" type="slidenum">
              <a:rPr lang="en-IN" smtClean="0"/>
              <a:t>1</a:t>
            </a:fld>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21/04/2024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10</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8077200" cy="3970318"/>
          </a:xfrm>
          <a:prstGeom prst="rect">
            <a:avLst/>
          </a:prstGeom>
          <a:noFill/>
        </p:spPr>
        <p:txBody>
          <a:bodyPr wrap="square">
            <a:spAutoFit/>
          </a:bodyPr>
          <a:lstStyle/>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Creates realistic sound effects for actions and movements.</a:t>
            </a:r>
          </a:p>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Uses everyday objects and props to recreate specific sounds.</a:t>
            </a:r>
          </a:p>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Examples: Crinkling cellophane for footsteps on snow, celery stalks for breaking bones.</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84775"/>
          </a:xfrm>
          <a:prstGeom prst="rect">
            <a:avLst/>
          </a:prstGeom>
          <a:noFill/>
        </p:spPr>
        <p:txBody>
          <a:bodyPr wrap="square">
            <a:spAutoFit/>
          </a:bodyPr>
          <a:lstStyle/>
          <a:p>
            <a:pPr algn="ctr"/>
            <a:r>
              <a:rPr lang="en-IN" sz="3200" b="1" i="0" dirty="0">
                <a:solidFill>
                  <a:srgbClr val="1F1F1F"/>
                </a:solidFill>
                <a:effectLst/>
                <a:highlight>
                  <a:srgbClr val="FFFFFF"/>
                </a:highlight>
                <a:latin typeface="Times New Roman" panose="02020603050405020304" pitchFamily="18" charset="0"/>
                <a:cs typeface="Times New Roman" panose="02020603050405020304" pitchFamily="18" charset="0"/>
              </a:rPr>
              <a:t>Foley Art</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063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21/04/2024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11</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799" y="1549401"/>
            <a:ext cx="10433901" cy="3785652"/>
          </a:xfrm>
          <a:prstGeom prst="rect">
            <a:avLst/>
          </a:prstGeom>
          <a:noFill/>
        </p:spPr>
        <p:txBody>
          <a:bodyPr wrap="square">
            <a:spAutoFit/>
          </a:bodyPr>
          <a:lstStyle/>
          <a:p>
            <a:pPr algn="just">
              <a:buFont typeface="Arial" panose="020B0604020202020204" pitchFamily="34" charset="0"/>
              <a:buChar char="•"/>
            </a:pPr>
            <a:r>
              <a:rPr lang="en-US" sz="4000" b="0" i="0" dirty="0">
                <a:solidFill>
                  <a:srgbClr val="1F1F1F"/>
                </a:solidFill>
                <a:effectLst/>
                <a:highlight>
                  <a:srgbClr val="FFFFFF"/>
                </a:highlight>
                <a:latin typeface="Times New Roman" panose="02020603050405020304" pitchFamily="18" charset="0"/>
                <a:cs typeface="Times New Roman" panose="02020603050405020304" pitchFamily="18" charset="0"/>
              </a:rPr>
              <a:t>Recording in computer animation is multifaceted.</a:t>
            </a:r>
          </a:p>
          <a:p>
            <a:pPr algn="just">
              <a:buFont typeface="Arial" panose="020B0604020202020204" pitchFamily="34" charset="0"/>
              <a:buChar char="•"/>
            </a:pPr>
            <a:r>
              <a:rPr lang="en-US" sz="4000" b="0" i="0" dirty="0">
                <a:solidFill>
                  <a:srgbClr val="1F1F1F"/>
                </a:solidFill>
                <a:effectLst/>
                <a:highlight>
                  <a:srgbClr val="FFFFFF"/>
                </a:highlight>
                <a:latin typeface="Times New Roman" panose="02020603050405020304" pitchFamily="18" charset="0"/>
                <a:cs typeface="Times New Roman" panose="02020603050405020304" pitchFamily="18" charset="0"/>
              </a:rPr>
              <a:t>Combines various methods to capture movement, sound, and emotions.</a:t>
            </a:r>
          </a:p>
          <a:p>
            <a:pPr algn="just">
              <a:buFont typeface="Arial" panose="020B0604020202020204" pitchFamily="34" charset="0"/>
              <a:buChar char="•"/>
            </a:pPr>
            <a:r>
              <a:rPr lang="en-US" sz="4000" b="0" i="0" dirty="0">
                <a:solidFill>
                  <a:srgbClr val="1F1F1F"/>
                </a:solidFill>
                <a:effectLst/>
                <a:highlight>
                  <a:srgbClr val="FFFFFF"/>
                </a:highlight>
                <a:latin typeface="Times New Roman" panose="02020603050405020304" pitchFamily="18" charset="0"/>
                <a:cs typeface="Times New Roman" panose="02020603050405020304" pitchFamily="18" charset="0"/>
              </a:rPr>
              <a:t>Effective recording techniques breathe life into animation.</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IN" sz="2800" b="1" i="0" dirty="0">
                <a:solidFill>
                  <a:srgbClr val="1F1F1F"/>
                </a:solidFill>
                <a:effectLst/>
                <a:highlight>
                  <a:srgbClr val="FFFFFF"/>
                </a:highlight>
                <a:latin typeface="Times New Roman" panose="02020603050405020304" pitchFamily="18" charset="0"/>
                <a:cs typeface="Times New Roman" panose="02020603050405020304" pitchFamily="18" charset="0"/>
              </a:rPr>
              <a:t>Conclusion</a:t>
            </a:r>
            <a:endParaRPr lang="en-IN" sz="266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948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0" name="Freeform 3"/>
          <p:cNvSpPr/>
          <p:nvPr/>
        </p:nvSpPr>
        <p:spPr>
          <a:xfrm>
            <a:off x="4930529" y="6396333"/>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txBody>
          <a:bodyPr/>
          <a:lstStyle/>
          <a:p>
            <a:endParaRPr lang="en-IN" sz="1200" dirty="0"/>
          </a:p>
        </p:txBody>
      </p:sp>
      <p:sp>
        <p:nvSpPr>
          <p:cNvPr id="233" name="Google Shape;233;p11"/>
          <p:cNvSpPr/>
          <p:nvPr/>
        </p:nvSpPr>
        <p:spPr>
          <a:xfrm>
            <a:off x="11550649" y="1738617"/>
            <a:ext cx="31800" cy="42800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2" name="Text Placeholder 4">
            <a:extLst>
              <a:ext uri="{FF2B5EF4-FFF2-40B4-BE49-F238E27FC236}">
                <a16:creationId xmlns:a16="http://schemas.microsoft.com/office/drawing/2014/main" id="{A5345783-1AF7-CF18-568A-6E42818B2A3B}"/>
              </a:ext>
            </a:extLst>
          </p:cNvPr>
          <p:cNvSpPr txBox="1">
            <a:spLocks/>
          </p:cNvSpPr>
          <p:nvPr/>
        </p:nvSpPr>
        <p:spPr>
          <a:xfrm>
            <a:off x="508000" y="2209801"/>
            <a:ext cx="11074400" cy="1395318"/>
          </a:xfrm>
          <a:prstGeom prst="rect">
            <a:avLst/>
          </a:prstGeom>
          <a:solidFill>
            <a:srgbClr val="002060"/>
          </a:solidFill>
        </p:spPr>
        <p:txBody>
          <a:bodyPr wrap="square" lIns="60960" tIns="30480" rIns="60960" bIns="3048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8667"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lgerian" panose="04020705040A02060702" pitchFamily="82" charset="0"/>
              </a:rPr>
              <a:t>Thank You</a:t>
            </a:r>
            <a:endParaRPr lang="en-US" sz="8667"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lgerian" panose="04020705040A02060702" pitchFamily="82" charset="0"/>
            </a:endParaRPr>
          </a:p>
        </p:txBody>
      </p:sp>
    </p:spTree>
    <p:extLst>
      <p:ext uri="{BB962C8B-B14F-4D97-AF65-F5344CB8AC3E}">
        <p14:creationId xmlns:p14="http://schemas.microsoft.com/office/powerpoint/2010/main" val="58837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21/04/2024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2</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944252" y="1139702"/>
            <a:ext cx="8077200" cy="5262979"/>
          </a:xfrm>
          <a:prstGeom prst="rect">
            <a:avLst/>
          </a:prstGeom>
          <a:noFill/>
        </p:spPr>
        <p:txBody>
          <a:bodyPr wrap="square">
            <a:spAutoFit/>
          </a:bodyPr>
          <a:lstStyle/>
          <a:p>
            <a:pPr algn="just"/>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Recording in computer animation involves capturing the movement, actions, and changes of digital objects or characters to create a sequence of frames that simulate motion. </a:t>
            </a:r>
          </a:p>
          <a:p>
            <a:pPr algn="just">
              <a:buFont typeface="+mj-lt"/>
              <a:buAutoNum type="arabicPeriod"/>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Keyframe Animation:</a:t>
            </a:r>
            <a:endPar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742950" lvl="1" indent="-285750" algn="just">
              <a:buFont typeface="+mj-lt"/>
              <a:buAutoNum type="arabicPeriod"/>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Manual Keyframing:</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Animators set keyframes at specific points in time, defining the position, rotation, scale, and other attributes of objects or characters. The software interpolates the frames between keyframes to create smooth motion.</a:t>
            </a:r>
          </a:p>
          <a:p>
            <a:pPr marL="742950" lvl="1" indent="-285750" algn="just">
              <a:buFont typeface="+mj-lt"/>
              <a:buAutoNum type="arabicPeriod"/>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Auto-Keying:</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Some animation software automatically sets keyframes as animators make changes to the object or character attributes. This speeds up the animation process but may require adjustments to achieve desired results.</a:t>
            </a:r>
          </a:p>
          <a:p>
            <a:pPr algn="just"/>
            <a:endPar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IN" sz="2800" b="1" i="0" dirty="0">
                <a:solidFill>
                  <a:srgbClr val="1F1F1F"/>
                </a:solidFill>
                <a:effectLst/>
                <a:highlight>
                  <a:srgbClr val="FFFFFF"/>
                </a:highlight>
                <a:latin typeface="Times New Roman" panose="02020603050405020304" pitchFamily="18" charset="0"/>
                <a:cs typeface="Times New Roman" panose="02020603050405020304" pitchFamily="18" charset="0"/>
              </a:rPr>
              <a:t>Methods of Recording </a:t>
            </a:r>
            <a:endParaRPr lang="en-IN" sz="2667"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6B4D3A4-C6AC-D306-598D-933C17DD2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1452" y="2171045"/>
            <a:ext cx="2922309" cy="29223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21/04/2024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3</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8077200" cy="3970318"/>
          </a:xfrm>
          <a:prstGeom prst="rect">
            <a:avLst/>
          </a:prstGeom>
          <a:noFill/>
        </p:spPr>
        <p:txBody>
          <a:bodyPr wrap="square">
            <a:spAutoFit/>
          </a:bodyPr>
          <a:lstStyle/>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Keyframe animation is a fundamental recording method.</a:t>
            </a:r>
          </a:p>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Animators set key poses for a character or object at specific points in time.</a:t>
            </a:r>
          </a:p>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Software interpolates (fills in) the in-between frames, creating smooth animation.</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IN" sz="2800" b="1" i="0" dirty="0">
                <a:solidFill>
                  <a:srgbClr val="1F1F1F"/>
                </a:solidFill>
                <a:effectLst/>
                <a:highlight>
                  <a:srgbClr val="FFFFFF"/>
                </a:highlight>
                <a:latin typeface="Times New Roman" panose="02020603050405020304" pitchFamily="18" charset="0"/>
                <a:cs typeface="Times New Roman" panose="02020603050405020304" pitchFamily="18" charset="0"/>
              </a:rPr>
              <a:t>Keyframe Animation</a:t>
            </a:r>
            <a:endParaRPr lang="en-IN" sz="2667"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35CDBE7-6939-EA05-9BFF-D999AE0AA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1963" y="2458812"/>
            <a:ext cx="2347274" cy="2347274"/>
          </a:xfrm>
          <a:prstGeom prst="rect">
            <a:avLst/>
          </a:prstGeom>
        </p:spPr>
      </p:pic>
    </p:spTree>
    <p:extLst>
      <p:ext uri="{BB962C8B-B14F-4D97-AF65-F5344CB8AC3E}">
        <p14:creationId xmlns:p14="http://schemas.microsoft.com/office/powerpoint/2010/main" val="57573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21/04/2024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4</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799" y="1549401"/>
            <a:ext cx="10641291" cy="3785652"/>
          </a:xfrm>
          <a:prstGeom prst="rect">
            <a:avLst/>
          </a:prstGeom>
          <a:noFill/>
        </p:spPr>
        <p:txBody>
          <a:bodyPr wrap="square">
            <a:spAutoFit/>
          </a:bodyPr>
          <a:lstStyle/>
          <a:p>
            <a:pPr algn="just">
              <a:buFont typeface="Arial" panose="020B0604020202020204" pitchFamily="34" charset="0"/>
              <a:buChar char="•"/>
            </a:pPr>
            <a:r>
              <a:rPr lang="en-US" sz="4000" b="0" i="0" dirty="0">
                <a:solidFill>
                  <a:srgbClr val="1F1F1F"/>
                </a:solidFill>
                <a:effectLst/>
                <a:highlight>
                  <a:srgbClr val="FFFFFF"/>
                </a:highlight>
                <a:latin typeface="Times New Roman" panose="02020603050405020304" pitchFamily="18" charset="0"/>
                <a:cs typeface="Times New Roman" panose="02020603050405020304" pitchFamily="18" charset="0"/>
              </a:rPr>
              <a:t>Motion capture (mocap) records real-world movements.</a:t>
            </a:r>
          </a:p>
          <a:p>
            <a:pPr algn="just">
              <a:buFont typeface="Arial" panose="020B0604020202020204" pitchFamily="34" charset="0"/>
              <a:buChar char="•"/>
            </a:pPr>
            <a:r>
              <a:rPr lang="en-US" sz="4000" b="0" i="0" dirty="0">
                <a:solidFill>
                  <a:srgbClr val="1F1F1F"/>
                </a:solidFill>
                <a:effectLst/>
                <a:highlight>
                  <a:srgbClr val="FFFFFF"/>
                </a:highlight>
                <a:latin typeface="Times New Roman" panose="02020603050405020304" pitchFamily="18" charset="0"/>
                <a:cs typeface="Times New Roman" panose="02020603050405020304" pitchFamily="18" charset="0"/>
              </a:rPr>
              <a:t>Actors wear suits with reflective markers, and their movements are tracked by cameras.</a:t>
            </a:r>
          </a:p>
          <a:p>
            <a:pPr algn="just">
              <a:buFont typeface="Arial" panose="020B0604020202020204" pitchFamily="34" charset="0"/>
              <a:buChar char="•"/>
            </a:pPr>
            <a:r>
              <a:rPr lang="en-US" sz="4000" b="0" i="0" dirty="0">
                <a:solidFill>
                  <a:srgbClr val="1F1F1F"/>
                </a:solidFill>
                <a:effectLst/>
                <a:highlight>
                  <a:srgbClr val="FFFFFF"/>
                </a:highlight>
                <a:latin typeface="Times New Roman" panose="02020603050405020304" pitchFamily="18" charset="0"/>
                <a:cs typeface="Times New Roman" panose="02020603050405020304" pitchFamily="18" charset="0"/>
              </a:rPr>
              <a:t>Captured data is applied to a digital character, replicating the movement.</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IN" sz="2800" b="1" i="0" dirty="0">
                <a:solidFill>
                  <a:srgbClr val="1F1F1F"/>
                </a:solidFill>
                <a:effectLst/>
                <a:highlight>
                  <a:srgbClr val="FFFFFF"/>
                </a:highlight>
                <a:latin typeface="Times New Roman" panose="02020603050405020304" pitchFamily="18" charset="0"/>
                <a:cs typeface="Times New Roman" panose="02020603050405020304" pitchFamily="18" charset="0"/>
              </a:rPr>
              <a:t>Motion Capture</a:t>
            </a:r>
            <a:endParaRPr lang="en-IN" sz="266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041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21/04/2024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5</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8077200" cy="3416320"/>
          </a:xfrm>
          <a:prstGeom prst="rect">
            <a:avLst/>
          </a:prstGeom>
          <a:noFill/>
        </p:spPr>
        <p:txBody>
          <a:bodyPr wrap="square">
            <a:spAutoFit/>
          </a:bodyPr>
          <a:lstStyle/>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Facial animation captures subtle expressions for realistic emotions.</a:t>
            </a:r>
          </a:p>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Specialized software and techniques are used to animate facial features.</a:t>
            </a:r>
          </a:p>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Techniques include blend shapes, morph targets, and muscle simulation.</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646331"/>
          </a:xfrm>
          <a:prstGeom prst="rect">
            <a:avLst/>
          </a:prstGeom>
          <a:noFill/>
        </p:spPr>
        <p:txBody>
          <a:bodyPr wrap="square">
            <a:spAutoFit/>
          </a:bodyPr>
          <a:lstStyle/>
          <a:p>
            <a:pPr algn="ctr"/>
            <a:r>
              <a:rPr lang="en-IN" sz="3600" b="1" i="0" dirty="0">
                <a:solidFill>
                  <a:srgbClr val="1F1F1F"/>
                </a:solidFill>
                <a:effectLst/>
                <a:highlight>
                  <a:srgbClr val="FFFFFF"/>
                </a:highlight>
                <a:latin typeface="Times New Roman" panose="02020603050405020304" pitchFamily="18" charset="0"/>
                <a:cs typeface="Times New Roman" panose="02020603050405020304" pitchFamily="18" charset="0"/>
              </a:rPr>
              <a:t>Facial Animation</a:t>
            </a:r>
            <a:endParaRPr lang="en-IN" sz="3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6AD56DE-5348-7BB6-EE35-BA5D4827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052" y="2391001"/>
            <a:ext cx="2578296" cy="2578296"/>
          </a:xfrm>
          <a:prstGeom prst="rect">
            <a:avLst/>
          </a:prstGeom>
        </p:spPr>
      </p:pic>
    </p:spTree>
    <p:extLst>
      <p:ext uri="{BB962C8B-B14F-4D97-AF65-F5344CB8AC3E}">
        <p14:creationId xmlns:p14="http://schemas.microsoft.com/office/powerpoint/2010/main" val="267708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21/04/2024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6</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10323462" cy="3416320"/>
          </a:xfrm>
          <a:prstGeom prst="rect">
            <a:avLst/>
          </a:prstGeom>
          <a:noFill/>
        </p:spPr>
        <p:txBody>
          <a:bodyPr wrap="square">
            <a:spAutoFit/>
          </a:bodyPr>
          <a:lstStyle/>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Lip syncing ensures the character's mouth movements match the spoken dialogue.</a:t>
            </a:r>
          </a:p>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Animators use audio waveforms or phonetic tools to create mouth movements.</a:t>
            </a:r>
          </a:p>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Advanced techniques can capture subtleties like breathing and tongue movement.</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646331"/>
          </a:xfrm>
          <a:prstGeom prst="rect">
            <a:avLst/>
          </a:prstGeom>
          <a:noFill/>
        </p:spPr>
        <p:txBody>
          <a:bodyPr wrap="square">
            <a:spAutoFit/>
          </a:bodyPr>
          <a:lstStyle/>
          <a:p>
            <a:pPr algn="ctr"/>
            <a:r>
              <a:rPr lang="en-IN" sz="3600" b="1" i="0" dirty="0">
                <a:solidFill>
                  <a:srgbClr val="1F1F1F"/>
                </a:solidFill>
                <a:effectLst/>
                <a:highlight>
                  <a:srgbClr val="FFFFFF"/>
                </a:highlight>
                <a:latin typeface="Times New Roman" panose="02020603050405020304" pitchFamily="18" charset="0"/>
                <a:cs typeface="Times New Roman" panose="02020603050405020304" pitchFamily="18" charset="0"/>
              </a:rPr>
              <a:t>Lip Syncing</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43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21/04/2024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7</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10672254" cy="4524315"/>
          </a:xfrm>
          <a:prstGeom prst="rect">
            <a:avLst/>
          </a:prstGeom>
          <a:noFill/>
        </p:spPr>
        <p:txBody>
          <a:bodyPr wrap="square">
            <a:spAutoFit/>
          </a:bodyPr>
          <a:lstStyle/>
          <a:p>
            <a:pPr algn="l">
              <a:buFont typeface="Arial" panose="020B0604020202020204" pitchFamily="34" charset="0"/>
              <a:buChar char="•"/>
            </a:pPr>
            <a:r>
              <a:rPr lang="en-US" sz="3200" b="0" i="0" dirty="0">
                <a:solidFill>
                  <a:srgbClr val="1F1F1F"/>
                </a:solidFill>
                <a:effectLst/>
                <a:highlight>
                  <a:srgbClr val="FFFFFF"/>
                </a:highlight>
                <a:latin typeface="Times New Roman" panose="02020603050405020304" pitchFamily="18" charset="0"/>
                <a:cs typeface="Times New Roman" panose="02020603050405020304" pitchFamily="18" charset="0"/>
              </a:rPr>
              <a:t>Voice acting breathes life into characters through voice performances.</a:t>
            </a:r>
          </a:p>
          <a:p>
            <a:pPr algn="l"/>
            <a:endParaRPr lang="en-US" sz="3200" b="0" i="0" dirty="0">
              <a:solidFill>
                <a:srgbClr val="1F1F1F"/>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b="0" i="0" dirty="0">
                <a:solidFill>
                  <a:srgbClr val="1F1F1F"/>
                </a:solidFill>
                <a:effectLst/>
                <a:highlight>
                  <a:srgbClr val="FFFFFF"/>
                </a:highlight>
                <a:latin typeface="Times New Roman" panose="02020603050405020304" pitchFamily="18" charset="0"/>
                <a:cs typeface="Times New Roman" panose="02020603050405020304" pitchFamily="18" charset="0"/>
              </a:rPr>
              <a:t>Voice actors deliver dialogue, narration, and sound effects.</a:t>
            </a:r>
          </a:p>
          <a:p>
            <a:pPr algn="l"/>
            <a:endParaRPr lang="en-US" sz="3200" b="0" i="0" dirty="0">
              <a:solidFill>
                <a:srgbClr val="1F1F1F"/>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b="0" i="0" dirty="0">
                <a:solidFill>
                  <a:srgbClr val="1F1F1F"/>
                </a:solidFill>
                <a:effectLst/>
                <a:highlight>
                  <a:srgbClr val="FFFFFF"/>
                </a:highlight>
                <a:latin typeface="Times New Roman" panose="02020603050405020304" pitchFamily="18" charset="0"/>
                <a:cs typeface="Times New Roman" panose="02020603050405020304" pitchFamily="18" charset="0"/>
              </a:rPr>
              <a:t>Sound design creates the overall soundscape of the animation.</a:t>
            </a:r>
          </a:p>
          <a:p>
            <a:pPr algn="l"/>
            <a:endParaRPr lang="en-US" sz="3200" b="0" i="0" dirty="0">
              <a:solidFill>
                <a:srgbClr val="1F1F1F"/>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b="0" i="0" dirty="0">
                <a:solidFill>
                  <a:srgbClr val="1F1F1F"/>
                </a:solidFill>
                <a:effectLst/>
                <a:highlight>
                  <a:srgbClr val="FFFFFF"/>
                </a:highlight>
                <a:latin typeface="Times New Roman" panose="02020603050405020304" pitchFamily="18" charset="0"/>
                <a:cs typeface="Times New Roman" panose="02020603050405020304" pitchFamily="18" charset="0"/>
              </a:rPr>
              <a:t>Foley artists create realistic sound effects for actions and movements.</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646331"/>
          </a:xfrm>
          <a:prstGeom prst="rect">
            <a:avLst/>
          </a:prstGeom>
          <a:noFill/>
        </p:spPr>
        <p:txBody>
          <a:bodyPr wrap="square">
            <a:spAutoFit/>
          </a:bodyPr>
          <a:lstStyle/>
          <a:p>
            <a:pPr algn="ctr"/>
            <a:r>
              <a:rPr lang="en-US" sz="3600" b="1" i="0" dirty="0">
                <a:solidFill>
                  <a:srgbClr val="1F1F1F"/>
                </a:solidFill>
                <a:effectLst/>
                <a:highlight>
                  <a:srgbClr val="FFFFFF"/>
                </a:highlight>
                <a:latin typeface="Times New Roman" panose="02020603050405020304" pitchFamily="18" charset="0"/>
                <a:cs typeface="Times New Roman" panose="02020603050405020304" pitchFamily="18" charset="0"/>
              </a:rPr>
              <a:t>Voice Acting and Sound Design</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715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21/04/2024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8</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10801546" cy="3416320"/>
          </a:xfrm>
          <a:prstGeom prst="rect">
            <a:avLst/>
          </a:prstGeom>
          <a:noFill/>
        </p:spPr>
        <p:txBody>
          <a:bodyPr wrap="square">
            <a:spAutoFit/>
          </a:bodyPr>
          <a:lstStyle/>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Foley art creates realistic sound effects for actions and movements.</a:t>
            </a:r>
          </a:p>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Foley artists use everyday objects and props to recreate specific sounds.</a:t>
            </a:r>
          </a:p>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Examples: Crinkling cellophane for footsteps on snow, celery stalks for breaking bones.</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646331"/>
          </a:xfrm>
          <a:prstGeom prst="rect">
            <a:avLst/>
          </a:prstGeom>
          <a:noFill/>
        </p:spPr>
        <p:txBody>
          <a:bodyPr wrap="square">
            <a:spAutoFit/>
          </a:bodyPr>
          <a:lstStyle/>
          <a:p>
            <a:pPr algn="ctr"/>
            <a:r>
              <a:rPr lang="en-IN" sz="3600" b="1" i="0" dirty="0">
                <a:solidFill>
                  <a:srgbClr val="1F1F1F"/>
                </a:solidFill>
                <a:effectLst/>
                <a:highlight>
                  <a:srgbClr val="FFFFFF"/>
                </a:highlight>
                <a:latin typeface="Times New Roman" panose="02020603050405020304" pitchFamily="18" charset="0"/>
                <a:cs typeface="Times New Roman" panose="02020603050405020304" pitchFamily="18" charset="0"/>
              </a:rPr>
              <a:t>Foley Art</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0862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21/04/2024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9</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10587414" cy="3416320"/>
          </a:xfrm>
          <a:prstGeom prst="rect">
            <a:avLst/>
          </a:prstGeom>
          <a:noFill/>
        </p:spPr>
        <p:txBody>
          <a:bodyPr wrap="square">
            <a:spAutoFit/>
          </a:bodyPr>
          <a:lstStyle/>
          <a:p>
            <a:pPr algn="l">
              <a:buFont typeface="Arial" panose="020B0604020202020204" pitchFamily="34" charset="0"/>
              <a:buChar char="•"/>
            </a:pPr>
            <a:r>
              <a:rPr lang="en-IN"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ADR (Automated Dialogue Replacement) refines or replaces dialogue after animation.</a:t>
            </a:r>
          </a:p>
          <a:p>
            <a:pPr algn="l">
              <a:buFont typeface="Arial" panose="020B0604020202020204" pitchFamily="34" charset="0"/>
              <a:buChar char="•"/>
            </a:pPr>
            <a:r>
              <a:rPr lang="en-IN"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Actors may re-record dialogue in a controlled studio environment.</a:t>
            </a:r>
          </a:p>
          <a:p>
            <a:pPr algn="l">
              <a:buFont typeface="Arial" panose="020B0604020202020204" pitchFamily="34" charset="0"/>
              <a:buChar char="•"/>
            </a:pPr>
            <a:r>
              <a:rPr lang="en-IN"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ADR allows for cleaner audio, improved timing, and emotional adjustments.</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1077218"/>
          </a:xfrm>
          <a:prstGeom prst="rect">
            <a:avLst/>
          </a:prstGeom>
          <a:noFill/>
        </p:spPr>
        <p:txBody>
          <a:bodyPr wrap="square">
            <a:spAutoFit/>
          </a:bodyPr>
          <a:lstStyle/>
          <a:p>
            <a:pPr algn="ctr"/>
            <a:r>
              <a:rPr lang="en-IN" sz="3200" b="1" i="0" dirty="0">
                <a:solidFill>
                  <a:srgbClr val="1F1F1F"/>
                </a:solidFill>
                <a:effectLst/>
                <a:highlight>
                  <a:srgbClr val="FFFFFF"/>
                </a:highlight>
                <a:latin typeface="Times New Roman" panose="02020603050405020304" pitchFamily="18" charset="0"/>
                <a:cs typeface="Times New Roman" panose="02020603050405020304" pitchFamily="18" charset="0"/>
              </a:rPr>
              <a:t>ADR (Automated Dialogue Replacement)</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2587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1654</Words>
  <Application>Microsoft Office PowerPoint</Application>
  <PresentationFormat>Widescreen</PresentationFormat>
  <Paragraphs>107</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Algerian</vt:lpstr>
      <vt:lpstr>Arial</vt:lpstr>
      <vt:lpstr>Calibri</vt:lpstr>
      <vt:lpstr>Calibri Light</vt:lpstr>
      <vt:lpstr>Cambria</vt:lpstr>
      <vt:lpstr>Google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Sangeetha Anbumani</dc:creator>
  <cp:lastModifiedBy>Sangeetha Anbumani</cp:lastModifiedBy>
  <cp:revision>4</cp:revision>
  <dcterms:created xsi:type="dcterms:W3CDTF">2024-04-21T16:34:10Z</dcterms:created>
  <dcterms:modified xsi:type="dcterms:W3CDTF">2024-04-21T17:38:41Z</dcterms:modified>
</cp:coreProperties>
</file>